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6" r:id="rId19"/>
    <p:sldId id="278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FF00"/>
    <a:srgbClr val="FFF800"/>
    <a:srgbClr val="0026FF"/>
    <a:srgbClr val="FC0000"/>
    <a:srgbClr val="A100FF"/>
    <a:srgbClr val="ED01FF"/>
    <a:srgbClr val="02FFEB"/>
    <a:srgbClr val="FF9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01"/>
    <p:restoredTop sz="94648"/>
  </p:normalViewPr>
  <p:slideViewPr>
    <p:cSldViewPr snapToGrid="0">
      <p:cViewPr>
        <p:scale>
          <a:sx n="76" d="100"/>
          <a:sy n="76" d="100"/>
        </p:scale>
        <p:origin x="672" y="107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8188F-C120-AF4F-8428-E803EAF6CCF6}" type="datetimeFigureOut">
              <a:rPr lang="en-US" smtClean="0"/>
              <a:t>10/7/24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C6EB-114D-9F47-99EA-7CA6D5D1A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30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6C6EB-114D-9F47-99EA-7CA6D5D1A9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17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66C6EB-114D-9F47-99EA-7CA6D5D1A9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26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762C-9D01-9151-E89B-801A78427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00585-8107-4BE1-023F-6B877D005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7F958-A783-28D2-4339-176DBED08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0CE4-D061-DD46-BB54-A160542F6B8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78EFC-922E-4536-1AD2-6C36E7DA6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13E53-12D9-FBF2-67DA-B46FA627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5ED8-846F-A447-A539-45832F0D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79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AF08-B704-E0B6-E92A-FA29A835F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C5318-D184-39BA-C408-9C2B8FBEF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9AECD-DDAD-589E-D273-CE6AE319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0CE4-D061-DD46-BB54-A160542F6B8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45486-B554-30FC-F1F6-DBD4B03E0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0FDD5-CD84-FD7A-4A48-0CDE78A93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5ED8-846F-A447-A539-45832F0D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42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DDA184-1B1E-E6C0-FB04-0E96A2941E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E3448-E323-C8A4-5CD3-85A13EBAA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4B627-EB9F-480D-3968-B4126B6A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0CE4-D061-DD46-BB54-A160542F6B8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EC1E1-251F-7B26-F87E-B8E361F7E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07292-D40C-C6CE-7C7D-D43E88D68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5ED8-846F-A447-A539-45832F0D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22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B3A35-A138-9678-02DA-EB8FE264C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F9044-0464-1245-C1CD-65BF3BEC1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D30F2-51D8-1264-5CCC-643437289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0CE4-D061-DD46-BB54-A160542F6B8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4EE47-4EE7-08AB-3C16-00EF36A53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3E865-AE45-CA5F-C401-46157079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5ED8-846F-A447-A539-45832F0D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72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99483-3875-3E24-E93F-A6075F59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E5A872-7478-ADDC-8372-EA2CBB765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43702-0B0C-57AE-6B15-58D33E71D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0CE4-D061-DD46-BB54-A160542F6B8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7CFAB-E5A1-6502-5CD5-AFD5E5DE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1F54F-C971-02AF-95D7-359F0896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5ED8-846F-A447-A539-45832F0D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72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6115-A59C-B5B5-B545-371459A5A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EBCEF-EFBA-A810-69ED-EE9712CBC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15DDC-B359-4728-CF50-31A750CC3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93E6A-70FC-763D-466B-4799D42C2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0CE4-D061-DD46-BB54-A160542F6B8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C5DA0-B4D1-7443-8B0A-DC3223123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C6085-5A5D-A00B-3D0F-9D4399186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5ED8-846F-A447-A539-45832F0D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8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38688-B715-E0AE-3250-316E9F67D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C8C2F-5637-361C-8C79-3EDFDF608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FBCC3-477A-9180-05F2-B34C6FA1CE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74B047-56CE-FDBC-0560-811E8B3343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0E036-74A5-5F9C-E22C-C0B0047AC4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990A29-2F08-2F64-736C-8B53B3337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0CE4-D061-DD46-BB54-A160542F6B8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F9E83-7671-FAC8-8EC1-31399FDD4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E7E79D-8D60-3C21-56C1-AA7DAD5DD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5ED8-846F-A447-A539-45832F0D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0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401C7-9973-37A5-73C4-9862F0CB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BB290E-DD77-9813-EBDD-CF2E4F07C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0CE4-D061-DD46-BB54-A160542F6B8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A81B7-A13D-28D9-D249-73E3C26EA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EEFBB-1448-8356-B5D3-3C52115E6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5ED8-846F-A447-A539-45832F0D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06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897160-DD34-2B8E-2FBF-79C97F0F6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0CE4-D061-DD46-BB54-A160542F6B8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53D418-B658-EB06-B9E7-59E16F24F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BCED34-4B1F-2F5B-6DDA-F7E6B70FF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5ED8-846F-A447-A539-45832F0D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6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35060-BC2C-CB0F-5E15-70BA394B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8798D-9EFA-D788-DA33-38F491CF2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1B186E-93C0-0C46-24A6-5382A9543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E9678-4EF0-9A5C-0D84-9C0E73752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0CE4-D061-DD46-BB54-A160542F6B8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12CA2-B635-70ED-8CE4-6BC71B0F8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2BE58C-A468-0160-D9C8-1A5E3983A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5ED8-846F-A447-A539-45832F0D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81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B466A-E13B-3100-721E-4997625FF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CAC83F-AFBF-16AD-AE84-138876D9DD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0766E-6E55-28CC-E560-6D4786A79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FB770-FA63-F341-6F8E-38A854D42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30CE4-D061-DD46-BB54-A160542F6B8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522D71-2FEE-ADA3-C069-4D682B6C5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39459-510C-FAA8-E54E-BE01E00E3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85ED8-846F-A447-A539-45832F0D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64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ACE692-055A-0B7D-44A4-54EFDAE35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FB680-D45E-A996-D42A-279E22FE8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59F93-5EBF-BD4C-361C-A13833BB2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630CE4-D061-DD46-BB54-A160542F6B88}" type="datetimeFigureOut">
              <a:rPr lang="en-US" smtClean="0"/>
              <a:t>10/7/24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39CE3-A7E4-8DD6-91AC-0EAF0E6C08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149F0-0F9F-64BD-BB5D-619A753BD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685ED8-846F-A447-A539-45832F0D9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0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arduino.cc/hc/en-us/articles/360019833020-Download-and-install-Arduino-IDE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D0CD378A-2E1B-11F8-8F06-22E7079C52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95" r="10371" b="629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892C3-1592-D325-B674-9ED44F620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chemeClr val="bg1"/>
                </a:solidFill>
              </a:rPr>
              <a:t>Motor Speed Indicator Construction Guide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F0285E-3D59-6992-B0B8-4CDE3FCF9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By: Nathan Fikes ME 3024 UTA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5513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716E-1633-D6E7-C00A-5EDA3D5D8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9: Resistors and LEDs</a:t>
            </a:r>
          </a:p>
        </p:txBody>
      </p:sp>
      <p:pic>
        <p:nvPicPr>
          <p:cNvPr id="5" name="Content Placeholder 4" descr="A diagram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99F1D72D-EDBA-89A8-F303-D900BA163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5455" y="175322"/>
            <a:ext cx="2910205" cy="1358610"/>
          </a:xfr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70A6F1F8-B27F-4CA5-3B79-30DAC1B17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9817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nip Diagonal Corner Rectangle 46">
            <a:extLst>
              <a:ext uri="{FF2B5EF4-FFF2-40B4-BE49-F238E27FC236}">
                <a16:creationId xmlns:a16="http://schemas.microsoft.com/office/drawing/2014/main" id="{97A836A2-A478-D5DC-9F8B-84E45F37C0B5}"/>
              </a:ext>
            </a:extLst>
          </p:cNvPr>
          <p:cNvSpPr/>
          <p:nvPr/>
        </p:nvSpPr>
        <p:spPr>
          <a:xfrm>
            <a:off x="658633" y="5123148"/>
            <a:ext cx="4131217" cy="1506727"/>
          </a:xfrm>
          <a:prstGeom prst="snip2DiagRect">
            <a:avLst>
              <a:gd name="adj1" fmla="val 0"/>
              <a:gd name="adj2" fmla="val 6664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569516-21CC-85A6-C0BB-6EE65B24BB27}"/>
              </a:ext>
            </a:extLst>
          </p:cNvPr>
          <p:cNvSpPr txBox="1">
            <a:spLocks/>
          </p:cNvSpPr>
          <p:nvPr/>
        </p:nvSpPr>
        <p:spPr>
          <a:xfrm>
            <a:off x="7344661" y="1825625"/>
            <a:ext cx="43917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Connect 3, 150[</a:t>
            </a:r>
            <a:r>
              <a:rPr lang="en-US" dirty="0" err="1"/>
              <a:t>Ω</a:t>
            </a:r>
            <a:r>
              <a:rPr lang="en-US" dirty="0"/>
              <a:t>] resistors to the GND rail with their other ends each on a separate node.</a:t>
            </a:r>
          </a:p>
          <a:p>
            <a:r>
              <a:rPr lang="en-US" dirty="0"/>
              <a:t>Connect the SHORT end of the LED to the left node and the LONG end to the OTHER node on the right.</a:t>
            </a:r>
          </a:p>
          <a:p>
            <a:r>
              <a:rPr lang="en-US" dirty="0"/>
              <a:t>Points 1 2 and 3 should be separate from each other.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EC150F0-F502-6984-768F-27F0740885DD}"/>
              </a:ext>
            </a:extLst>
          </p:cNvPr>
          <p:cNvSpPr/>
          <p:nvPr/>
        </p:nvSpPr>
        <p:spPr>
          <a:xfrm>
            <a:off x="2730936" y="4248432"/>
            <a:ext cx="338328" cy="320040"/>
          </a:xfrm>
          <a:prstGeom prst="roundRect">
            <a:avLst/>
          </a:prstGeom>
          <a:solidFill>
            <a:srgbClr val="FFF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1D0004B-CB5C-E85D-EFCD-81F49B49E9A8}"/>
              </a:ext>
            </a:extLst>
          </p:cNvPr>
          <p:cNvSpPr/>
          <p:nvPr/>
        </p:nvSpPr>
        <p:spPr>
          <a:xfrm>
            <a:off x="3845148" y="4088412"/>
            <a:ext cx="338328" cy="320040"/>
          </a:xfrm>
          <a:prstGeom prst="roundRect">
            <a:avLst/>
          </a:prstGeom>
          <a:solidFill>
            <a:srgbClr val="FFF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ECC7C6A-03C9-8EBC-0E3C-9820F7A74F8B}"/>
              </a:ext>
            </a:extLst>
          </p:cNvPr>
          <p:cNvSpPr/>
          <p:nvPr/>
        </p:nvSpPr>
        <p:spPr>
          <a:xfrm>
            <a:off x="4451522" y="3924864"/>
            <a:ext cx="338328" cy="320040"/>
          </a:xfrm>
          <a:prstGeom prst="roundRect">
            <a:avLst/>
          </a:prstGeom>
          <a:solidFill>
            <a:srgbClr val="FFF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C8D07F-88D5-1137-82F6-5DB23A674478}"/>
              </a:ext>
            </a:extLst>
          </p:cNvPr>
          <p:cNvSpPr/>
          <p:nvPr/>
        </p:nvSpPr>
        <p:spPr>
          <a:xfrm>
            <a:off x="739588" y="5167312"/>
            <a:ext cx="197224" cy="1380565"/>
          </a:xfrm>
          <a:prstGeom prst="rect">
            <a:avLst/>
          </a:prstGeom>
          <a:solidFill>
            <a:srgbClr val="002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BCBB5A-DB20-963F-5C99-F2017750CEB9}"/>
              </a:ext>
            </a:extLst>
          </p:cNvPr>
          <p:cNvSpPr/>
          <p:nvPr/>
        </p:nvSpPr>
        <p:spPr>
          <a:xfrm rot="5400000">
            <a:off x="2111205" y="5676760"/>
            <a:ext cx="197224" cy="1380565"/>
          </a:xfrm>
          <a:prstGeom prst="rect">
            <a:avLst/>
          </a:prstGeom>
          <a:solidFill>
            <a:srgbClr val="FFF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18B828-05E1-9021-6490-70CB4E3A8C63}"/>
              </a:ext>
            </a:extLst>
          </p:cNvPr>
          <p:cNvSpPr/>
          <p:nvPr/>
        </p:nvSpPr>
        <p:spPr>
          <a:xfrm rot="5400000">
            <a:off x="2111204" y="5176557"/>
            <a:ext cx="197224" cy="1380565"/>
          </a:xfrm>
          <a:prstGeom prst="rect">
            <a:avLst/>
          </a:prstGeom>
          <a:solidFill>
            <a:srgbClr val="FFF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3F8904-A25D-9CB9-C5E6-02AE9F8669B2}"/>
              </a:ext>
            </a:extLst>
          </p:cNvPr>
          <p:cNvSpPr/>
          <p:nvPr/>
        </p:nvSpPr>
        <p:spPr>
          <a:xfrm rot="5400000">
            <a:off x="2111203" y="4697786"/>
            <a:ext cx="197224" cy="1380565"/>
          </a:xfrm>
          <a:prstGeom prst="rect">
            <a:avLst/>
          </a:prstGeom>
          <a:solidFill>
            <a:srgbClr val="FFF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9C49A9-2A43-FC78-5A10-FC62FBCC5D26}"/>
              </a:ext>
            </a:extLst>
          </p:cNvPr>
          <p:cNvSpPr/>
          <p:nvPr/>
        </p:nvSpPr>
        <p:spPr>
          <a:xfrm rot="5400000">
            <a:off x="3929902" y="5676760"/>
            <a:ext cx="197224" cy="1380565"/>
          </a:xfrm>
          <a:prstGeom prst="rect">
            <a:avLst/>
          </a:prstGeom>
          <a:solidFill>
            <a:srgbClr val="FFF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8A0CA8-2EDA-9E11-23C7-6BA4C89AC6D6}"/>
              </a:ext>
            </a:extLst>
          </p:cNvPr>
          <p:cNvSpPr/>
          <p:nvPr/>
        </p:nvSpPr>
        <p:spPr>
          <a:xfrm rot="5400000">
            <a:off x="3929901" y="5176557"/>
            <a:ext cx="197224" cy="1380565"/>
          </a:xfrm>
          <a:prstGeom prst="rect">
            <a:avLst/>
          </a:prstGeom>
          <a:solidFill>
            <a:srgbClr val="FFF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F988A1-1A3F-B517-30DD-0820BB201DA1}"/>
              </a:ext>
            </a:extLst>
          </p:cNvPr>
          <p:cNvSpPr/>
          <p:nvPr/>
        </p:nvSpPr>
        <p:spPr>
          <a:xfrm rot="5400000">
            <a:off x="3929900" y="4697786"/>
            <a:ext cx="197224" cy="1380565"/>
          </a:xfrm>
          <a:prstGeom prst="rect">
            <a:avLst/>
          </a:prstGeom>
          <a:solidFill>
            <a:srgbClr val="FFF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9D4BC7FD-50F0-7C78-FD84-B8BB06AA70DA}"/>
              </a:ext>
            </a:extLst>
          </p:cNvPr>
          <p:cNvSpPr/>
          <p:nvPr/>
        </p:nvSpPr>
        <p:spPr>
          <a:xfrm rot="5400000">
            <a:off x="2953599" y="6232857"/>
            <a:ext cx="302982" cy="268370"/>
          </a:xfrm>
          <a:prstGeom prst="triangle">
            <a:avLst/>
          </a:prstGeom>
          <a:solidFill>
            <a:srgbClr val="F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B58BFE7-D460-6FCC-C839-09F2F57A65EA}"/>
              </a:ext>
            </a:extLst>
          </p:cNvPr>
          <p:cNvSpPr/>
          <p:nvPr/>
        </p:nvSpPr>
        <p:spPr>
          <a:xfrm>
            <a:off x="3188210" y="6215551"/>
            <a:ext cx="61703" cy="302982"/>
          </a:xfrm>
          <a:prstGeom prst="rect">
            <a:avLst/>
          </a:prstGeom>
          <a:solidFill>
            <a:srgbClr val="F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B16217-B1D9-8D88-E98D-A2D0A750D020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249913" y="6367042"/>
            <a:ext cx="633757" cy="63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163DD4C-BE24-1C59-9E8B-99F5FC843956}"/>
              </a:ext>
            </a:extLst>
          </p:cNvPr>
          <p:cNvCxnSpPr>
            <a:cxnSpLocks/>
            <a:endCxn id="21" idx="3"/>
          </p:cNvCxnSpPr>
          <p:nvPr/>
        </p:nvCxnSpPr>
        <p:spPr>
          <a:xfrm>
            <a:off x="2730936" y="6367042"/>
            <a:ext cx="2399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6" name="Picture 4">
            <a:extLst>
              <a:ext uri="{FF2B5EF4-FFF2-40B4-BE49-F238E27FC236}">
                <a16:creationId xmlns:a16="http://schemas.microsoft.com/office/drawing/2014/main" id="{89982A04-4D46-4D2F-EAC4-7EAFED387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3" y="5123149"/>
            <a:ext cx="1399507" cy="52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18B2D597-A1F5-422F-144F-480E6D21C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4" y="5603801"/>
            <a:ext cx="1399507" cy="52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A0EB473E-0B7E-5592-0414-943E055C8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3" y="6105060"/>
            <a:ext cx="1399507" cy="52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riangle 38">
            <a:extLst>
              <a:ext uri="{FF2B5EF4-FFF2-40B4-BE49-F238E27FC236}">
                <a16:creationId xmlns:a16="http://schemas.microsoft.com/office/drawing/2014/main" id="{395EC4AE-6E10-EDBB-42E6-BB527DDA6578}"/>
              </a:ext>
            </a:extLst>
          </p:cNvPr>
          <p:cNvSpPr/>
          <p:nvPr/>
        </p:nvSpPr>
        <p:spPr>
          <a:xfrm rot="5400000">
            <a:off x="2953599" y="5736224"/>
            <a:ext cx="302982" cy="268370"/>
          </a:xfrm>
          <a:prstGeom prst="triangle">
            <a:avLst/>
          </a:prstGeom>
          <a:solidFill>
            <a:srgbClr val="FFF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28D4C52-0D2F-40CA-CDB3-900FEC49FCE2}"/>
              </a:ext>
            </a:extLst>
          </p:cNvPr>
          <p:cNvSpPr/>
          <p:nvPr/>
        </p:nvSpPr>
        <p:spPr>
          <a:xfrm>
            <a:off x="3188210" y="5718918"/>
            <a:ext cx="61703" cy="302982"/>
          </a:xfrm>
          <a:prstGeom prst="rect">
            <a:avLst/>
          </a:prstGeom>
          <a:solidFill>
            <a:srgbClr val="FFF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8DC9167-3601-2E12-4648-B60DC1AA731F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3249913" y="5870409"/>
            <a:ext cx="633757" cy="63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EDA697-5A43-1A02-28DC-2200D131309B}"/>
              </a:ext>
            </a:extLst>
          </p:cNvPr>
          <p:cNvCxnSpPr>
            <a:cxnSpLocks/>
            <a:endCxn id="39" idx="3"/>
          </p:cNvCxnSpPr>
          <p:nvPr/>
        </p:nvCxnSpPr>
        <p:spPr>
          <a:xfrm>
            <a:off x="2730936" y="5870409"/>
            <a:ext cx="2399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riangle 42">
            <a:extLst>
              <a:ext uri="{FF2B5EF4-FFF2-40B4-BE49-F238E27FC236}">
                <a16:creationId xmlns:a16="http://schemas.microsoft.com/office/drawing/2014/main" id="{116FDE63-0724-CD69-DD87-6769838F9A3C}"/>
              </a:ext>
            </a:extLst>
          </p:cNvPr>
          <p:cNvSpPr/>
          <p:nvPr/>
        </p:nvSpPr>
        <p:spPr>
          <a:xfrm rot="5400000">
            <a:off x="2957392" y="5260423"/>
            <a:ext cx="302982" cy="268370"/>
          </a:xfrm>
          <a:prstGeom prst="triangle">
            <a:avLst/>
          </a:prstGeom>
          <a:solidFill>
            <a:srgbClr val="1E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25913F5-51B2-1109-A343-10653F6520FD}"/>
              </a:ext>
            </a:extLst>
          </p:cNvPr>
          <p:cNvSpPr/>
          <p:nvPr/>
        </p:nvSpPr>
        <p:spPr>
          <a:xfrm>
            <a:off x="3192003" y="5243117"/>
            <a:ext cx="61703" cy="302982"/>
          </a:xfrm>
          <a:prstGeom prst="rect">
            <a:avLst/>
          </a:prstGeom>
          <a:solidFill>
            <a:srgbClr val="1E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9C982D-EB50-61A8-E9D4-562EFA71297F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3253706" y="5394608"/>
            <a:ext cx="633757" cy="63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DEA0647-52D3-47A1-1F1A-145C81238FD7}"/>
              </a:ext>
            </a:extLst>
          </p:cNvPr>
          <p:cNvCxnSpPr>
            <a:cxnSpLocks/>
            <a:endCxn id="43" idx="3"/>
          </p:cNvCxnSpPr>
          <p:nvPr/>
        </p:nvCxnSpPr>
        <p:spPr>
          <a:xfrm>
            <a:off x="2734729" y="5394608"/>
            <a:ext cx="2399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156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8592F-0BD0-4FA8-BF1C-ED439379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10: Connect LEDs to UNO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27048-147C-545F-246C-E4753010A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116" y="1753394"/>
            <a:ext cx="4270611" cy="4351338"/>
          </a:xfrm>
        </p:spPr>
        <p:txBody>
          <a:bodyPr/>
          <a:lstStyle/>
          <a:p>
            <a:r>
              <a:rPr lang="en-US" dirty="0"/>
              <a:t>Connect the RED LED long lead to pin 7 on the UNO.</a:t>
            </a:r>
          </a:p>
          <a:p>
            <a:r>
              <a:rPr lang="en-US" dirty="0"/>
              <a:t>Connect the YELLOW LED long lead to pin 4 on the UNO.</a:t>
            </a:r>
          </a:p>
          <a:p>
            <a:r>
              <a:rPr lang="en-US" dirty="0"/>
              <a:t>Connect the GREEN LED long lead to pin 2 on the UNO.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BC4C35D-DD0D-9C81-D450-4D8305BB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9690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78F0099-87F3-5C1A-B44C-FDC08413469B}"/>
              </a:ext>
            </a:extLst>
          </p:cNvPr>
          <p:cNvSpPr/>
          <p:nvPr/>
        </p:nvSpPr>
        <p:spPr>
          <a:xfrm>
            <a:off x="7157578" y="1753394"/>
            <a:ext cx="338328" cy="320040"/>
          </a:xfrm>
          <a:prstGeom prst="roundRect">
            <a:avLst/>
          </a:prstGeom>
          <a:solidFill>
            <a:srgbClr val="A1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5A8079E-70E8-DC63-2250-37E2E7FAFC80}"/>
              </a:ext>
            </a:extLst>
          </p:cNvPr>
          <p:cNvSpPr/>
          <p:nvPr/>
        </p:nvSpPr>
        <p:spPr>
          <a:xfrm>
            <a:off x="7157578" y="3108960"/>
            <a:ext cx="338328" cy="320040"/>
          </a:xfrm>
          <a:prstGeom prst="roundRect">
            <a:avLst/>
          </a:prstGeom>
          <a:solidFill>
            <a:srgbClr val="A1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9BA3CD0-CC6A-C926-F69A-2E4B7851ED16}"/>
              </a:ext>
            </a:extLst>
          </p:cNvPr>
          <p:cNvSpPr/>
          <p:nvPr/>
        </p:nvSpPr>
        <p:spPr>
          <a:xfrm>
            <a:off x="7157578" y="4384482"/>
            <a:ext cx="338328" cy="320040"/>
          </a:xfrm>
          <a:prstGeom prst="roundRect">
            <a:avLst/>
          </a:prstGeom>
          <a:solidFill>
            <a:srgbClr val="A1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6CCAF4-38E1-979B-B41D-AA7720D973B7}"/>
              </a:ext>
            </a:extLst>
          </p:cNvPr>
          <p:cNvSpPr/>
          <p:nvPr/>
        </p:nvSpPr>
        <p:spPr>
          <a:xfrm>
            <a:off x="4507143" y="3022877"/>
            <a:ext cx="338328" cy="320040"/>
          </a:xfrm>
          <a:prstGeom prst="roundRect">
            <a:avLst/>
          </a:prstGeom>
          <a:solidFill>
            <a:srgbClr val="A1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C74271-10A9-EA46-D24B-8EDFDB05606C}"/>
              </a:ext>
            </a:extLst>
          </p:cNvPr>
          <p:cNvSpPr/>
          <p:nvPr/>
        </p:nvSpPr>
        <p:spPr>
          <a:xfrm>
            <a:off x="4928601" y="2717545"/>
            <a:ext cx="338328" cy="320040"/>
          </a:xfrm>
          <a:prstGeom prst="roundRect">
            <a:avLst/>
          </a:prstGeom>
          <a:solidFill>
            <a:srgbClr val="A1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D264300-F2DF-A925-94A8-4BC468B3BC49}"/>
              </a:ext>
            </a:extLst>
          </p:cNvPr>
          <p:cNvSpPr/>
          <p:nvPr/>
        </p:nvSpPr>
        <p:spPr>
          <a:xfrm>
            <a:off x="5323549" y="3037585"/>
            <a:ext cx="338328" cy="320040"/>
          </a:xfrm>
          <a:prstGeom prst="roundRect">
            <a:avLst/>
          </a:prstGeom>
          <a:solidFill>
            <a:srgbClr val="A1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69641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0885-5B0F-07E0-F694-E64514EB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96AB2-9416-68C2-B369-E2CD5295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Download and Install Arduino IDE from this link: </a:t>
            </a:r>
            <a:r>
              <a:rPr lang="en-US" dirty="0">
                <a:hlinkClick r:id="rId2"/>
              </a:rPr>
              <a:t>https://support.arduino.cc/hc/en-us/articles/360019833020-Download-and-install-Arduino-IDE</a:t>
            </a:r>
            <a:r>
              <a:rPr lang="en-US" dirty="0"/>
              <a:t> </a:t>
            </a:r>
          </a:p>
          <a:p>
            <a:r>
              <a:rPr lang="en-US" dirty="0"/>
              <a:t>Follow the instructions for your OS on the website.</a:t>
            </a:r>
          </a:p>
          <a:p>
            <a:endParaRPr lang="en-US" dirty="0"/>
          </a:p>
          <a:p>
            <a:r>
              <a:rPr lang="en-US" dirty="0"/>
              <a:t>Once installed open Arduino IDE.</a:t>
            </a:r>
          </a:p>
        </p:txBody>
      </p:sp>
    </p:spTree>
    <p:extLst>
      <p:ext uri="{BB962C8B-B14F-4D97-AF65-F5344CB8AC3E}">
        <p14:creationId xmlns:p14="http://schemas.microsoft.com/office/powerpoint/2010/main" val="1367397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3F1D-0855-7470-B665-16DD9892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setting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42D5A-0E7F-563D-D445-1CC25C1A6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4557"/>
          </a:xfrm>
        </p:spPr>
        <p:txBody>
          <a:bodyPr>
            <a:normAutofit fontScale="92500"/>
          </a:bodyPr>
          <a:lstStyle/>
          <a:p>
            <a:r>
              <a:rPr lang="en-US" dirty="0"/>
              <a:t>Go to [File]-&gt;[New Sketch]</a:t>
            </a:r>
          </a:p>
          <a:p>
            <a:r>
              <a:rPr lang="en-US" dirty="0"/>
              <a:t>Press [CTRL or 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⌘</a:t>
            </a:r>
            <a:r>
              <a:rPr lang="en-US" dirty="0"/>
              <a:t>] + [S] and save the sketch under the name “</a:t>
            </a:r>
            <a:r>
              <a:rPr lang="en-US" dirty="0" err="1"/>
              <a:t>Motor_Speed_Demo</a:t>
            </a:r>
            <a:r>
              <a:rPr lang="en-US" dirty="0"/>
              <a:t>” The extension .</a:t>
            </a:r>
            <a:r>
              <a:rPr lang="en-US" dirty="0" err="1"/>
              <a:t>ino</a:t>
            </a:r>
            <a:r>
              <a:rPr lang="en-US" dirty="0"/>
              <a:t> will be applied after saving.</a:t>
            </a:r>
          </a:p>
          <a:p>
            <a:r>
              <a:rPr lang="en-US" dirty="0"/>
              <a:t>Plug in your board and navigate to the upper left of the screen.</a:t>
            </a:r>
          </a:p>
          <a:p>
            <a:r>
              <a:rPr lang="en-US" dirty="0"/>
              <a:t>Find the USB symbol and press</a:t>
            </a:r>
            <a:br>
              <a:rPr lang="en-US" dirty="0"/>
            </a:br>
            <a:r>
              <a:rPr lang="en-US" dirty="0"/>
              <a:t>[Select other board and port…]</a:t>
            </a:r>
          </a:p>
          <a:p>
            <a:r>
              <a:rPr lang="en-US" dirty="0"/>
              <a:t>A screen will pop up and a [Search board]</a:t>
            </a:r>
            <a:br>
              <a:rPr lang="en-US" dirty="0"/>
            </a:br>
            <a:r>
              <a:rPr lang="en-US" dirty="0"/>
              <a:t>a text field will appear.</a:t>
            </a:r>
          </a:p>
          <a:p>
            <a:r>
              <a:rPr lang="en-US" dirty="0"/>
              <a:t>In this field type “</a:t>
            </a:r>
            <a:r>
              <a:rPr lang="en-US" dirty="0" err="1"/>
              <a:t>arduino</a:t>
            </a:r>
            <a:r>
              <a:rPr lang="en-US" dirty="0"/>
              <a:t> uno” and select</a:t>
            </a:r>
            <a:br>
              <a:rPr lang="en-US" dirty="0"/>
            </a:br>
            <a:r>
              <a:rPr lang="en-US" dirty="0"/>
              <a:t>the [Arduino Uno] board type under the</a:t>
            </a:r>
            <a:br>
              <a:rPr lang="en-US" dirty="0"/>
            </a:br>
            <a:r>
              <a:rPr lang="en-US" dirty="0"/>
              <a:t>BOARDS section.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0ED201-5AF3-0CEF-1E10-6A5CB0FBC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980" y="4353259"/>
            <a:ext cx="4078796" cy="21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644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312A6-B12D-3C43-9FF0-EC117F2CB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Continued…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FDD91-7575-515C-80E3-EE172CB3F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Make sure your board is currently plugged in.</a:t>
            </a:r>
          </a:p>
          <a:p>
            <a:r>
              <a:rPr lang="en-US" dirty="0"/>
              <a:t>On the right under PORTS select the port your board is connected to. If it is the only peripheral device, the port should be [Serial Port (USB)]. If you can’t find this make sure to re-plug the UNO or unplug all other devices like BLE mice or charging phones.</a:t>
            </a:r>
          </a:p>
          <a:p>
            <a:r>
              <a:rPr lang="en-US" dirty="0"/>
              <a:t>Once both the BOARD and PORT are identified and selected press the [OK] button in the lower right.</a:t>
            </a:r>
          </a:p>
          <a:p>
            <a:r>
              <a:rPr lang="en-US" dirty="0"/>
              <a:t>Next navigate to the top right of the screen and </a:t>
            </a:r>
            <a:br>
              <a:rPr lang="en-US" dirty="0"/>
            </a:br>
            <a:r>
              <a:rPr lang="en-US" dirty="0"/>
              <a:t>find the [Serial Monitor] icon and press it.</a:t>
            </a:r>
          </a:p>
          <a:p>
            <a:r>
              <a:rPr lang="en-US" dirty="0"/>
              <a:t>On the bottom of the screen will be a tab labeled [Serial Monitor X]. This will be how you will read messages from the board. Or talk to the board if you would like.</a:t>
            </a:r>
          </a:p>
          <a:p>
            <a:r>
              <a:rPr lang="en-US" dirty="0"/>
              <a:t>Find the baud on the lower right and change it to [115200 baud].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78950-7DBD-2273-1DA7-B5E24064F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4443411"/>
            <a:ext cx="26416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36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42DB-7EA5-EF6F-524D-CE696AEB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Programming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B5C4232-2DBD-B87D-70A3-430A7535A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407" y="1690687"/>
            <a:ext cx="4869393" cy="4598187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0C1DC0-E0A5-CB62-F166-0D8520AE57C4}"/>
              </a:ext>
            </a:extLst>
          </p:cNvPr>
          <p:cNvSpPr txBox="1">
            <a:spLocks/>
          </p:cNvSpPr>
          <p:nvPr/>
        </p:nvSpPr>
        <p:spPr>
          <a:xfrm>
            <a:off x="6680202" y="1460500"/>
            <a:ext cx="4673598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 the global variables on the left as shown. The first 6 are integers defining where the pin addresses are on the board.</a:t>
            </a:r>
          </a:p>
          <a:p>
            <a:r>
              <a:rPr lang="en-US" dirty="0"/>
              <a:t>The 7</a:t>
            </a:r>
            <a:r>
              <a:rPr lang="en-US" baseline="30000" dirty="0"/>
              <a:t>th</a:t>
            </a:r>
            <a:r>
              <a:rPr lang="en-US" dirty="0"/>
              <a:t> integer will be used later in the program to pace the loops.</a:t>
            </a:r>
          </a:p>
          <a:p>
            <a:r>
              <a:rPr lang="en-US" dirty="0"/>
              <a:t>Pay attention to the pins here, they should match with the connected ones on the board.</a:t>
            </a:r>
          </a:p>
        </p:txBody>
      </p:sp>
    </p:spTree>
    <p:extLst>
      <p:ext uri="{BB962C8B-B14F-4D97-AF65-F5344CB8AC3E}">
        <p14:creationId xmlns:p14="http://schemas.microsoft.com/office/powerpoint/2010/main" val="591498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C771C4A-958B-CBE2-4227-8873F940B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4488"/>
            <a:ext cx="7397274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DDB3CBD-40FF-2000-76A7-82AD2D5374E9}"/>
              </a:ext>
            </a:extLst>
          </p:cNvPr>
          <p:cNvSpPr txBox="1">
            <a:spLocks/>
          </p:cNvSpPr>
          <p:nvPr/>
        </p:nvSpPr>
        <p:spPr>
          <a:xfrm>
            <a:off x="838200" y="288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2: Programming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B5AFE8-8930-169A-9768-CE41006B16B6}"/>
              </a:ext>
            </a:extLst>
          </p:cNvPr>
          <p:cNvSpPr txBox="1">
            <a:spLocks/>
          </p:cNvSpPr>
          <p:nvPr/>
        </p:nvSpPr>
        <p:spPr>
          <a:xfrm>
            <a:off x="8235474" y="1273970"/>
            <a:ext cx="3427137" cy="503237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Line 22 sets the channel with a baud rate. Remember we set the computer to communicate at 115200 baud.</a:t>
            </a:r>
          </a:p>
          <a:p>
            <a:r>
              <a:rPr lang="en-US" dirty="0"/>
              <a:t>Lines 26-28 and 13-33 indicate pins at these addresses are outputs and the board adjusts accordingly.</a:t>
            </a:r>
          </a:p>
          <a:p>
            <a:r>
              <a:rPr lang="en-US" dirty="0"/>
              <a:t>Lines 29 and 34 indicate that section of the code has been completed.</a:t>
            </a:r>
          </a:p>
          <a:p>
            <a:r>
              <a:rPr lang="en-US" dirty="0"/>
              <a:t>Make sure everything is inside the void setup function as this will execute a single time when booting.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612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53099-F565-FA1B-8F21-397BC704E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32A3CA-622E-B19A-5FFE-917782373373}"/>
              </a:ext>
            </a:extLst>
          </p:cNvPr>
          <p:cNvSpPr txBox="1">
            <a:spLocks/>
          </p:cNvSpPr>
          <p:nvPr/>
        </p:nvSpPr>
        <p:spPr>
          <a:xfrm>
            <a:off x="838200" y="288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3: Programming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37ADC2-DADF-5A50-A223-B2F0FDE24B9B}"/>
              </a:ext>
            </a:extLst>
          </p:cNvPr>
          <p:cNvSpPr txBox="1">
            <a:spLocks/>
          </p:cNvSpPr>
          <p:nvPr/>
        </p:nvSpPr>
        <p:spPr>
          <a:xfrm>
            <a:off x="5194300" y="1273970"/>
            <a:ext cx="6468311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 a custom function here that takes in an integer called speed percentage. We will turn ON or OFF lights according to this “speed” integer.</a:t>
            </a:r>
          </a:p>
          <a:p>
            <a:r>
              <a:rPr lang="en-US" dirty="0"/>
              <a:t>At around 30 the motor will likely not turn, we will turn on the RED LED and turn off all the others.</a:t>
            </a:r>
          </a:p>
          <a:p>
            <a:r>
              <a:rPr lang="en-US" dirty="0"/>
              <a:t>The same goes for the other conditionals.</a:t>
            </a:r>
          </a:p>
          <a:p>
            <a:endParaRPr lang="en-US" dirty="0"/>
          </a:p>
        </p:txBody>
      </p:sp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BF3EB34-F067-2BC2-9623-A78BE003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58" y="1364457"/>
            <a:ext cx="43561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67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8FC0B-29C6-653A-6184-F59BD9140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code with text&#10;&#10;Description automatically generated with medium confidence">
            <a:extLst>
              <a:ext uri="{FF2B5EF4-FFF2-40B4-BE49-F238E27FC236}">
                <a16:creationId xmlns:a16="http://schemas.microsoft.com/office/drawing/2014/main" id="{8E58D65D-6F6E-595B-B637-E0DC077F0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970"/>
            <a:ext cx="8038058" cy="503237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4A59399-05F1-68A2-FC3C-5549F0E9ECFF}"/>
              </a:ext>
            </a:extLst>
          </p:cNvPr>
          <p:cNvSpPr txBox="1">
            <a:spLocks/>
          </p:cNvSpPr>
          <p:nvPr/>
        </p:nvSpPr>
        <p:spPr>
          <a:xfrm>
            <a:off x="838200" y="288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4: Programming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D9E06D-2CD5-4313-3A14-8BCE18A42B70}"/>
              </a:ext>
            </a:extLst>
          </p:cNvPr>
          <p:cNvSpPr txBox="1">
            <a:spLocks/>
          </p:cNvSpPr>
          <p:nvPr/>
        </p:nvSpPr>
        <p:spPr>
          <a:xfrm>
            <a:off x="6547104" y="1273970"/>
            <a:ext cx="5115507" cy="414552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Define another custom function called motor speed that takes a speed percentage.</a:t>
            </a:r>
          </a:p>
          <a:p>
            <a:r>
              <a:rPr lang="en-US" dirty="0"/>
              <a:t>In line 61 Call the light decider function with the absolute value of the speed percentage.</a:t>
            </a:r>
          </a:p>
          <a:p>
            <a:r>
              <a:rPr lang="en-US" dirty="0"/>
              <a:t>Set up a conditional if statement that separates the forward and backward speed indications.</a:t>
            </a:r>
          </a:p>
          <a:p>
            <a:r>
              <a:rPr lang="en-US" dirty="0"/>
              <a:t>In each part of the if else statement we turn on and off the two Logic Table Actuator pins to reverse the H-Bridge.</a:t>
            </a:r>
          </a:p>
          <a:p>
            <a:r>
              <a:rPr lang="en-US" dirty="0"/>
              <a:t>Line 73 writes the PWM duty cycle to the PWM pin for driving the Enable pin of the H-Bridge.</a:t>
            </a:r>
          </a:p>
        </p:txBody>
      </p:sp>
    </p:spTree>
    <p:extLst>
      <p:ext uri="{BB962C8B-B14F-4D97-AF65-F5344CB8AC3E}">
        <p14:creationId xmlns:p14="http://schemas.microsoft.com/office/powerpoint/2010/main" val="1091414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607A-D761-6D49-87EA-1E5C109F4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380C81-879E-ADBB-67D0-D8687CCBC8C9}"/>
              </a:ext>
            </a:extLst>
          </p:cNvPr>
          <p:cNvSpPr txBox="1">
            <a:spLocks/>
          </p:cNvSpPr>
          <p:nvPr/>
        </p:nvSpPr>
        <p:spPr>
          <a:xfrm>
            <a:off x="838200" y="288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5: Programming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51EA2D-A5F9-C7CD-456B-978B88A340BF}"/>
              </a:ext>
            </a:extLst>
          </p:cNvPr>
          <p:cNvSpPr txBox="1">
            <a:spLocks/>
          </p:cNvSpPr>
          <p:nvPr/>
        </p:nvSpPr>
        <p:spPr>
          <a:xfrm>
            <a:off x="4326674" y="1273970"/>
            <a:ext cx="7335938" cy="52951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Inside the main loop, use four, for-loops to move the motor speed from 0 to 100 and back and then 0 to -100 and back.</a:t>
            </a:r>
          </a:p>
          <a:p>
            <a:r>
              <a:rPr lang="en-US" dirty="0"/>
              <a:t>Insert delay functions between the two sets of for-loops to have a brief pause before moving again.</a:t>
            </a:r>
          </a:p>
          <a:p>
            <a:r>
              <a:rPr lang="en-US" dirty="0"/>
              <a:t>Inside each for-loop is a delay using the DELAY_MS global defined in the first step. Change the global variable at the start of the program to vary the speeds at which the motors ramp up or down.</a:t>
            </a:r>
          </a:p>
          <a:p>
            <a:r>
              <a:rPr lang="en-US" dirty="0"/>
              <a:t>Inside each for-loop call </a:t>
            </a:r>
            <a:r>
              <a:rPr lang="en-US" dirty="0" err="1"/>
              <a:t>motor_speed</a:t>
            </a:r>
            <a:r>
              <a:rPr lang="en-US" dirty="0"/>
              <a:t> with the integer speed percentage generated by each individual for-loop.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065C03B-57A5-83FF-6EFC-B6378D83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73970"/>
            <a:ext cx="3072209" cy="529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9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6054-9837-19D9-378C-7142354A8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Familiarize yourself with the sections</a:t>
            </a:r>
          </a:p>
        </p:txBody>
      </p:sp>
      <p:pic>
        <p:nvPicPr>
          <p:cNvPr id="5" name="Content Placeholder 4" descr="A close up of a circuit board&#10;&#10;Description automatically generated">
            <a:extLst>
              <a:ext uri="{FF2B5EF4-FFF2-40B4-BE49-F238E27FC236}">
                <a16:creationId xmlns:a16="http://schemas.microsoft.com/office/drawing/2014/main" id="{53F939D0-D4F6-AAB6-00FE-A90DC0C16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7"/>
            <a:ext cx="6402916" cy="48021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A6C044-09A5-3C22-5ADB-EB844840C4E4}"/>
              </a:ext>
            </a:extLst>
          </p:cNvPr>
          <p:cNvSpPr txBox="1"/>
          <p:nvPr/>
        </p:nvSpPr>
        <p:spPr>
          <a:xfrm>
            <a:off x="7894448" y="1426165"/>
            <a:ext cx="4003589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Blue – Power Rail reserved for low-potential. (Line indicates a line of metal)</a:t>
            </a:r>
          </a:p>
          <a:p>
            <a:endParaRPr lang="en-US" sz="1600" dirty="0"/>
          </a:p>
          <a:p>
            <a:r>
              <a:rPr lang="en-US" sz="1600" dirty="0"/>
              <a:t>Red – Power Rail reserved for high-potential. (Line indicates a line of metal)</a:t>
            </a:r>
          </a:p>
          <a:p>
            <a:endParaRPr lang="en-US" sz="1600" dirty="0"/>
          </a:p>
          <a:p>
            <a:r>
              <a:rPr lang="en-US" sz="1600" dirty="0"/>
              <a:t>Yellow – Electrical Nodes. (Each line is a node, a line of metal)</a:t>
            </a:r>
          </a:p>
          <a:p>
            <a:endParaRPr lang="en-US" sz="1600" dirty="0"/>
          </a:p>
          <a:p>
            <a:r>
              <a:rPr lang="en-US" sz="1600" dirty="0"/>
              <a:t>Purple – Pins reserved for Digital outputs and inputs. (Each pin is separate)</a:t>
            </a:r>
          </a:p>
          <a:p>
            <a:endParaRPr lang="en-US" sz="1600" dirty="0"/>
          </a:p>
          <a:p>
            <a:r>
              <a:rPr lang="en-US" sz="1600" dirty="0"/>
              <a:t>Green – Pins reserved for Analog inputs.</a:t>
            </a:r>
          </a:p>
          <a:p>
            <a:r>
              <a:rPr lang="en-US" sz="1600" dirty="0"/>
              <a:t>(Each pin is separate.</a:t>
            </a:r>
          </a:p>
          <a:p>
            <a:endParaRPr lang="en-US" sz="1600" dirty="0"/>
          </a:p>
          <a:p>
            <a:r>
              <a:rPr lang="en-US" sz="1600" dirty="0"/>
              <a:t>Orange – Pins used for supplying power and ground. (Each pin is separate)</a:t>
            </a:r>
          </a:p>
          <a:p>
            <a:endParaRPr lang="en-US" sz="1600" dirty="0"/>
          </a:p>
          <a:p>
            <a:r>
              <a:rPr lang="en-US" sz="1600" dirty="0"/>
              <a:t>Light Blue – Board Power.</a:t>
            </a:r>
          </a:p>
          <a:p>
            <a:endParaRPr lang="en-US" sz="1600" dirty="0"/>
          </a:p>
          <a:p>
            <a:r>
              <a:rPr lang="en-US" sz="1600" dirty="0"/>
              <a:t>Pink – USB Serial Connection Point.</a:t>
            </a:r>
          </a:p>
          <a:p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AF5F7FF-3846-75C8-BF3E-A580FD933816}"/>
              </a:ext>
            </a:extLst>
          </p:cNvPr>
          <p:cNvSpPr/>
          <p:nvPr/>
        </p:nvSpPr>
        <p:spPr>
          <a:xfrm>
            <a:off x="7455752" y="1528182"/>
            <a:ext cx="338328" cy="320040"/>
          </a:xfrm>
          <a:prstGeom prst="roundRect">
            <a:avLst/>
          </a:prstGeom>
          <a:solidFill>
            <a:srgbClr val="002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4E00AE-A5C8-70B1-B172-66A91DD1A7AD}"/>
              </a:ext>
            </a:extLst>
          </p:cNvPr>
          <p:cNvSpPr/>
          <p:nvPr/>
        </p:nvSpPr>
        <p:spPr>
          <a:xfrm>
            <a:off x="7455752" y="2313928"/>
            <a:ext cx="338328" cy="320040"/>
          </a:xfrm>
          <a:prstGeom prst="roundRect">
            <a:avLst/>
          </a:prstGeom>
          <a:solidFill>
            <a:srgbClr val="F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6644B8D-3912-F22D-26EB-D1537D4F7763}"/>
              </a:ext>
            </a:extLst>
          </p:cNvPr>
          <p:cNvSpPr/>
          <p:nvPr/>
        </p:nvSpPr>
        <p:spPr>
          <a:xfrm>
            <a:off x="7455752" y="3023890"/>
            <a:ext cx="338328" cy="320040"/>
          </a:xfrm>
          <a:prstGeom prst="roundRect">
            <a:avLst/>
          </a:prstGeom>
          <a:solidFill>
            <a:srgbClr val="FFF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B184577-5009-F384-AE3F-E5F4E59B3BDA}"/>
              </a:ext>
            </a:extLst>
          </p:cNvPr>
          <p:cNvSpPr/>
          <p:nvPr/>
        </p:nvSpPr>
        <p:spPr>
          <a:xfrm>
            <a:off x="7455752" y="3771741"/>
            <a:ext cx="338328" cy="320040"/>
          </a:xfrm>
          <a:prstGeom prst="roundRect">
            <a:avLst/>
          </a:prstGeom>
          <a:solidFill>
            <a:srgbClr val="A1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AEB1DEC-5103-3D3C-991A-015D57970A9F}"/>
              </a:ext>
            </a:extLst>
          </p:cNvPr>
          <p:cNvSpPr/>
          <p:nvPr/>
        </p:nvSpPr>
        <p:spPr>
          <a:xfrm>
            <a:off x="7455752" y="4495391"/>
            <a:ext cx="338328" cy="320040"/>
          </a:xfrm>
          <a:prstGeom prst="roundRect">
            <a:avLst/>
          </a:prstGeom>
          <a:solidFill>
            <a:srgbClr val="1E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E0DAA7-8A4F-5BF4-2BFC-77EE2066D483}"/>
              </a:ext>
            </a:extLst>
          </p:cNvPr>
          <p:cNvSpPr/>
          <p:nvPr/>
        </p:nvSpPr>
        <p:spPr>
          <a:xfrm>
            <a:off x="7455752" y="5209750"/>
            <a:ext cx="338328" cy="320040"/>
          </a:xfrm>
          <a:prstGeom prst="roundRect">
            <a:avLst/>
          </a:prstGeom>
          <a:solidFill>
            <a:srgbClr val="FF9E0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9E2FF1F-9487-1A0C-8A52-4BB877550D94}"/>
              </a:ext>
            </a:extLst>
          </p:cNvPr>
          <p:cNvSpPr/>
          <p:nvPr/>
        </p:nvSpPr>
        <p:spPr>
          <a:xfrm>
            <a:off x="7455752" y="5764089"/>
            <a:ext cx="338328" cy="320040"/>
          </a:xfrm>
          <a:prstGeom prst="roundRect">
            <a:avLst/>
          </a:prstGeom>
          <a:solidFill>
            <a:srgbClr val="02FF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F1E424C-3CA1-84B6-625E-F62DB22C1898}"/>
              </a:ext>
            </a:extLst>
          </p:cNvPr>
          <p:cNvSpPr/>
          <p:nvPr/>
        </p:nvSpPr>
        <p:spPr>
          <a:xfrm>
            <a:off x="7455752" y="6306763"/>
            <a:ext cx="338328" cy="320040"/>
          </a:xfrm>
          <a:prstGeom prst="roundRect">
            <a:avLst/>
          </a:prstGeom>
          <a:solidFill>
            <a:srgbClr val="ED01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E9DF243-BC86-C86A-AC94-191F09EBCE07}"/>
              </a:ext>
            </a:extLst>
          </p:cNvPr>
          <p:cNvSpPr/>
          <p:nvPr/>
        </p:nvSpPr>
        <p:spPr>
          <a:xfrm>
            <a:off x="978625" y="1961704"/>
            <a:ext cx="338328" cy="320040"/>
          </a:xfrm>
          <a:prstGeom prst="roundRect">
            <a:avLst/>
          </a:prstGeom>
          <a:solidFill>
            <a:srgbClr val="002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917B3AC-4C07-75F6-424E-0242B1A2A1DB}"/>
              </a:ext>
            </a:extLst>
          </p:cNvPr>
          <p:cNvSpPr/>
          <p:nvPr/>
        </p:nvSpPr>
        <p:spPr>
          <a:xfrm>
            <a:off x="3771542" y="1934398"/>
            <a:ext cx="338328" cy="320040"/>
          </a:xfrm>
          <a:prstGeom prst="roundRect">
            <a:avLst/>
          </a:prstGeom>
          <a:solidFill>
            <a:srgbClr val="F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27A06CA-A103-12FE-913B-6A9B4ADF1395}"/>
              </a:ext>
            </a:extLst>
          </p:cNvPr>
          <p:cNvSpPr/>
          <p:nvPr/>
        </p:nvSpPr>
        <p:spPr>
          <a:xfrm>
            <a:off x="2135707" y="1805121"/>
            <a:ext cx="338328" cy="320040"/>
          </a:xfrm>
          <a:prstGeom prst="roundRect">
            <a:avLst/>
          </a:prstGeom>
          <a:solidFill>
            <a:srgbClr val="FFF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9F5DDB6-9213-36AB-A69A-876712E7308A}"/>
              </a:ext>
            </a:extLst>
          </p:cNvPr>
          <p:cNvSpPr/>
          <p:nvPr/>
        </p:nvSpPr>
        <p:spPr>
          <a:xfrm>
            <a:off x="4294379" y="1934398"/>
            <a:ext cx="338328" cy="320040"/>
          </a:xfrm>
          <a:prstGeom prst="roundRect">
            <a:avLst/>
          </a:prstGeom>
          <a:solidFill>
            <a:srgbClr val="A1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4B7EFFB-C3C7-3FB6-4FB1-A292A3BD91C1}"/>
              </a:ext>
            </a:extLst>
          </p:cNvPr>
          <p:cNvSpPr/>
          <p:nvPr/>
        </p:nvSpPr>
        <p:spPr>
          <a:xfrm>
            <a:off x="6764997" y="1954104"/>
            <a:ext cx="338328" cy="320040"/>
          </a:xfrm>
          <a:prstGeom prst="roundRect">
            <a:avLst/>
          </a:prstGeom>
          <a:solidFill>
            <a:srgbClr val="1E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7581529-B3D4-6A13-5898-B3EC5AAF5327}"/>
              </a:ext>
            </a:extLst>
          </p:cNvPr>
          <p:cNvSpPr/>
          <p:nvPr/>
        </p:nvSpPr>
        <p:spPr>
          <a:xfrm>
            <a:off x="6831861" y="3034171"/>
            <a:ext cx="338328" cy="320040"/>
          </a:xfrm>
          <a:prstGeom prst="roundRect">
            <a:avLst/>
          </a:prstGeom>
          <a:solidFill>
            <a:srgbClr val="FF9E0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BC647B4-538B-6339-E76A-BC92F3516E57}"/>
              </a:ext>
            </a:extLst>
          </p:cNvPr>
          <p:cNvSpPr/>
          <p:nvPr/>
        </p:nvSpPr>
        <p:spPr>
          <a:xfrm>
            <a:off x="6764997" y="5279660"/>
            <a:ext cx="338328" cy="320040"/>
          </a:xfrm>
          <a:prstGeom prst="roundRect">
            <a:avLst/>
          </a:prstGeom>
          <a:solidFill>
            <a:srgbClr val="02FF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38D8825-B563-47D9-53C5-61C8FA52D464}"/>
              </a:ext>
            </a:extLst>
          </p:cNvPr>
          <p:cNvSpPr/>
          <p:nvPr/>
        </p:nvSpPr>
        <p:spPr>
          <a:xfrm>
            <a:off x="5257840" y="5167313"/>
            <a:ext cx="338328" cy="320040"/>
          </a:xfrm>
          <a:prstGeom prst="roundRect">
            <a:avLst/>
          </a:prstGeom>
          <a:solidFill>
            <a:srgbClr val="ED01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48111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F48F-B1F9-0C5E-1647-D1D280DD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Lastly, make sure to test the program once everything is confirmed in the right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9AFB-8F12-0C17-D5E9-F9EB5EF47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175" y="1825625"/>
            <a:ext cx="4449153" cy="371856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Connect the USB cord to the location shown in the image to a free USB slot on your computer.</a:t>
            </a:r>
          </a:p>
          <a:p>
            <a:r>
              <a:rPr lang="en-US" dirty="0"/>
              <a:t>In Arduino IDE make sure the entire program is complete and make sure the computer detects the Arduino Uno and press Upload [→]. This flashes the board loading the program into solid-state memory. After this you no longer need the USB and can power the board independently.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59A9028-E6AB-39D4-C008-FF9AB3419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25625"/>
            <a:ext cx="580178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03E668-CB63-5812-6160-CA4E234C8676}"/>
              </a:ext>
            </a:extLst>
          </p:cNvPr>
          <p:cNvSpPr/>
          <p:nvPr/>
        </p:nvSpPr>
        <p:spPr>
          <a:xfrm>
            <a:off x="7182224" y="1825625"/>
            <a:ext cx="338328" cy="320040"/>
          </a:xfrm>
          <a:prstGeom prst="roundRect">
            <a:avLst/>
          </a:prstGeom>
          <a:solidFill>
            <a:srgbClr val="ED01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25E5128-856C-B46D-AE7C-7705108B0AE2}"/>
              </a:ext>
            </a:extLst>
          </p:cNvPr>
          <p:cNvSpPr/>
          <p:nvPr/>
        </p:nvSpPr>
        <p:spPr>
          <a:xfrm>
            <a:off x="4579994" y="5224145"/>
            <a:ext cx="338328" cy="320040"/>
          </a:xfrm>
          <a:prstGeom prst="roundRect">
            <a:avLst/>
          </a:prstGeom>
          <a:solidFill>
            <a:srgbClr val="ED01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D001B07-D5FB-0B6A-99B3-78DE64AA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224" y="5224145"/>
            <a:ext cx="4265345" cy="1118293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0B641B2-37FC-2C36-D59F-D07FE37C4251}"/>
              </a:ext>
            </a:extLst>
          </p:cNvPr>
          <p:cNvSpPr/>
          <p:nvPr/>
        </p:nvSpPr>
        <p:spPr>
          <a:xfrm>
            <a:off x="7363011" y="4712336"/>
            <a:ext cx="338328" cy="320040"/>
          </a:xfrm>
          <a:prstGeom prst="roundRect">
            <a:avLst/>
          </a:prstGeom>
          <a:solidFill>
            <a:srgbClr val="02FF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BE010A2-9C30-0B10-4FFC-9B3472501951}"/>
              </a:ext>
            </a:extLst>
          </p:cNvPr>
          <p:cNvSpPr/>
          <p:nvPr/>
        </p:nvSpPr>
        <p:spPr>
          <a:xfrm>
            <a:off x="5627995" y="4737175"/>
            <a:ext cx="338328" cy="320040"/>
          </a:xfrm>
          <a:prstGeom prst="roundRect">
            <a:avLst/>
          </a:prstGeom>
          <a:solidFill>
            <a:srgbClr val="02FF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54591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D0555-247C-9F5E-2EA6-D4203F15C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Insert H-Bridge chip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F9027-A7BC-C6F2-B9DB-3F43A8A9E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2274" y="1825625"/>
            <a:ext cx="439152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Insert the H-Bridge chip labeled L293D in the upper right of the chip.</a:t>
            </a:r>
          </a:p>
          <a:p>
            <a:r>
              <a:rPr lang="en-US" dirty="0"/>
              <a:t>Orient it such that the round notch in the top of the surface points in the direction shown on the left.</a:t>
            </a:r>
          </a:p>
          <a:p>
            <a:r>
              <a:rPr lang="en-US" dirty="0"/>
              <a:t>Pin 1 starts from the upper left and goes counterclockwise to pin 16.</a:t>
            </a:r>
          </a:p>
          <a:p>
            <a:r>
              <a:rPr lang="en-US" dirty="0"/>
              <a:t>You may need to squeeze the pins in a bit for it to fit across.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C5FC96-B9F4-667F-ABFD-DF1FBE560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9817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rectangular object with numbers&#10;&#10;Description automatically generated">
            <a:extLst>
              <a:ext uri="{FF2B5EF4-FFF2-40B4-BE49-F238E27FC236}">
                <a16:creationId xmlns:a16="http://schemas.microsoft.com/office/drawing/2014/main" id="{A76442B0-0164-C209-F60C-BD0337E75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83" y="4720095"/>
            <a:ext cx="813033" cy="1772780"/>
          </a:xfrm>
          <a:prstGeom prst="rect">
            <a:avLst/>
          </a:prstGeom>
        </p:spPr>
      </p:pic>
      <p:sp>
        <p:nvSpPr>
          <p:cNvPr id="5" name="Up Arrow 4">
            <a:extLst>
              <a:ext uri="{FF2B5EF4-FFF2-40B4-BE49-F238E27FC236}">
                <a16:creationId xmlns:a16="http://schemas.microsoft.com/office/drawing/2014/main" id="{772165F7-F15A-F06B-0A3B-5DC45C16EC4C}"/>
              </a:ext>
            </a:extLst>
          </p:cNvPr>
          <p:cNvSpPr/>
          <p:nvPr/>
        </p:nvSpPr>
        <p:spPr>
          <a:xfrm>
            <a:off x="699975" y="3745351"/>
            <a:ext cx="276447" cy="90376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4753DD01-0DAE-573A-063B-DBBEA49B3FF2}"/>
              </a:ext>
            </a:extLst>
          </p:cNvPr>
          <p:cNvSpPr/>
          <p:nvPr/>
        </p:nvSpPr>
        <p:spPr>
          <a:xfrm>
            <a:off x="2202710" y="2515564"/>
            <a:ext cx="276447" cy="90376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18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6A230-F9BB-71DF-2DCC-8D2EF4C4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Ground and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6B0D4-4ECF-C4A3-2380-325BC8635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8954" y="1785620"/>
            <a:ext cx="4367784" cy="4351338"/>
          </a:xfrm>
        </p:spPr>
        <p:txBody>
          <a:bodyPr/>
          <a:lstStyle/>
          <a:p>
            <a:r>
              <a:rPr lang="en-US" dirty="0"/>
              <a:t>Connect the TWO GND ports from the UNO to both BLUE rails on the breadboard. (These are now Ground)</a:t>
            </a:r>
          </a:p>
          <a:p>
            <a:r>
              <a:rPr lang="en-US" dirty="0"/>
              <a:t>Connect the 5V pin on the UNO to the RIGHT RED rail on the breadboard. (This is now a 5V power rail)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FD1E9B5-D50E-5234-A647-B4FE8EEAF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928360" cy="444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1F0C1AB-1268-7D55-9F7D-8692AB5899EE}"/>
              </a:ext>
            </a:extLst>
          </p:cNvPr>
          <p:cNvSpPr/>
          <p:nvPr/>
        </p:nvSpPr>
        <p:spPr>
          <a:xfrm>
            <a:off x="7289027" y="1820227"/>
            <a:ext cx="338328" cy="320040"/>
          </a:xfrm>
          <a:prstGeom prst="roundRect">
            <a:avLst/>
          </a:prstGeom>
          <a:solidFill>
            <a:srgbClr val="002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566D3FE-C6EE-76E4-EA83-09D429FDC360}"/>
              </a:ext>
            </a:extLst>
          </p:cNvPr>
          <p:cNvSpPr/>
          <p:nvPr/>
        </p:nvSpPr>
        <p:spPr>
          <a:xfrm>
            <a:off x="7290421" y="2280864"/>
            <a:ext cx="338328" cy="320040"/>
          </a:xfrm>
          <a:prstGeom prst="roundRect">
            <a:avLst/>
          </a:prstGeom>
          <a:solidFill>
            <a:srgbClr val="002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1002AE-850D-7C98-B528-0E2F484D860E}"/>
              </a:ext>
            </a:extLst>
          </p:cNvPr>
          <p:cNvSpPr/>
          <p:nvPr/>
        </p:nvSpPr>
        <p:spPr>
          <a:xfrm>
            <a:off x="7290626" y="3868750"/>
            <a:ext cx="338328" cy="320040"/>
          </a:xfrm>
          <a:prstGeom prst="roundRect">
            <a:avLst/>
          </a:prstGeom>
          <a:solidFill>
            <a:srgbClr val="F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BAE65F-1E58-B931-EEFE-216CFAA67117}"/>
              </a:ext>
            </a:extLst>
          </p:cNvPr>
          <p:cNvSpPr/>
          <p:nvPr/>
        </p:nvSpPr>
        <p:spPr>
          <a:xfrm>
            <a:off x="1837468" y="1937702"/>
            <a:ext cx="338328" cy="320040"/>
          </a:xfrm>
          <a:prstGeom prst="roundRect">
            <a:avLst/>
          </a:prstGeom>
          <a:solidFill>
            <a:srgbClr val="002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DE4637D-A3BF-FBEF-6623-DB0685BED687}"/>
              </a:ext>
            </a:extLst>
          </p:cNvPr>
          <p:cNvSpPr/>
          <p:nvPr/>
        </p:nvSpPr>
        <p:spPr>
          <a:xfrm>
            <a:off x="3005900" y="1820227"/>
            <a:ext cx="338328" cy="320040"/>
          </a:xfrm>
          <a:prstGeom prst="roundRect">
            <a:avLst/>
          </a:prstGeom>
          <a:solidFill>
            <a:srgbClr val="002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166AFFD-FE5F-7F10-DB87-A3C050372F27}"/>
              </a:ext>
            </a:extLst>
          </p:cNvPr>
          <p:cNvSpPr/>
          <p:nvPr/>
        </p:nvSpPr>
        <p:spPr>
          <a:xfrm>
            <a:off x="3717798" y="2140267"/>
            <a:ext cx="338328" cy="320040"/>
          </a:xfrm>
          <a:prstGeom prst="roundRect">
            <a:avLst/>
          </a:prstGeom>
          <a:solidFill>
            <a:srgbClr val="F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82B8BCF-90F5-FA4B-FBE7-F9CD4B5A3D38}"/>
              </a:ext>
            </a:extLst>
          </p:cNvPr>
          <p:cNvSpPr/>
          <p:nvPr/>
        </p:nvSpPr>
        <p:spPr>
          <a:xfrm>
            <a:off x="6209470" y="3511121"/>
            <a:ext cx="338328" cy="320040"/>
          </a:xfrm>
          <a:prstGeom prst="roundRect">
            <a:avLst/>
          </a:prstGeom>
          <a:solidFill>
            <a:srgbClr val="F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3C7D71A-A725-2F10-2589-116F1307AC26}"/>
              </a:ext>
            </a:extLst>
          </p:cNvPr>
          <p:cNvSpPr/>
          <p:nvPr/>
        </p:nvSpPr>
        <p:spPr>
          <a:xfrm>
            <a:off x="5598128" y="2223004"/>
            <a:ext cx="338328" cy="320040"/>
          </a:xfrm>
          <a:prstGeom prst="roundRect">
            <a:avLst/>
          </a:prstGeom>
          <a:solidFill>
            <a:srgbClr val="002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5DEED49-2DCD-5E54-7B57-83857EA889CF}"/>
              </a:ext>
            </a:extLst>
          </p:cNvPr>
          <p:cNvSpPr/>
          <p:nvPr/>
        </p:nvSpPr>
        <p:spPr>
          <a:xfrm>
            <a:off x="6318957" y="2025538"/>
            <a:ext cx="338328" cy="320040"/>
          </a:xfrm>
          <a:prstGeom prst="roundRect">
            <a:avLst/>
          </a:prstGeom>
          <a:solidFill>
            <a:srgbClr val="002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9263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93FE-B0D2-CF3B-034C-B45AE4F96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H-Bridge Sink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34D44-ABC3-0890-5AE2-95B845A1F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0968" y="1825625"/>
            <a:ext cx="3782832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Connect H-Bridge pins 4,5,13, and 12 to the BLUE ground rails.</a:t>
            </a:r>
          </a:p>
          <a:p>
            <a:r>
              <a:rPr lang="en-US" dirty="0"/>
              <a:t>The reason these four pins need to be connected to the ground is because the chip needs a high current path to dissipate energy. H-Bridge chips can direct high voltage. (Modern devices dissipate energy as heat through fins or ground planes, the H-Bridge just dumps the energy back onto GND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F0C1A24-D33D-B681-C113-45C329FE3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5986346" cy="448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rectangular object with numbers&#10;&#10;Description automatically generated">
            <a:extLst>
              <a:ext uri="{FF2B5EF4-FFF2-40B4-BE49-F238E27FC236}">
                <a16:creationId xmlns:a16="http://schemas.microsoft.com/office/drawing/2014/main" id="{120F6A4C-7EE6-FFB5-25C2-65774A1E2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83" y="4720095"/>
            <a:ext cx="813033" cy="177278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B702D0F-72A8-0D8A-AC2E-D591EA6712CD}"/>
              </a:ext>
            </a:extLst>
          </p:cNvPr>
          <p:cNvSpPr/>
          <p:nvPr/>
        </p:nvSpPr>
        <p:spPr>
          <a:xfrm>
            <a:off x="7028593" y="1804670"/>
            <a:ext cx="338328" cy="320040"/>
          </a:xfrm>
          <a:prstGeom prst="roundRect">
            <a:avLst/>
          </a:prstGeom>
          <a:solidFill>
            <a:srgbClr val="002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74DAF0B-5C86-464C-0325-CF7D98B1FF0A}"/>
              </a:ext>
            </a:extLst>
          </p:cNvPr>
          <p:cNvSpPr/>
          <p:nvPr/>
        </p:nvSpPr>
        <p:spPr>
          <a:xfrm>
            <a:off x="7028593" y="2257742"/>
            <a:ext cx="338328" cy="320040"/>
          </a:xfrm>
          <a:prstGeom prst="roundRect">
            <a:avLst/>
          </a:prstGeom>
          <a:solidFill>
            <a:srgbClr val="002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CAE934-E8E2-018C-7CA9-607F4FF3C37A}"/>
              </a:ext>
            </a:extLst>
          </p:cNvPr>
          <p:cNvSpPr/>
          <p:nvPr/>
        </p:nvSpPr>
        <p:spPr>
          <a:xfrm>
            <a:off x="59261" y="5446465"/>
            <a:ext cx="338328" cy="320040"/>
          </a:xfrm>
          <a:prstGeom prst="roundRect">
            <a:avLst/>
          </a:prstGeom>
          <a:solidFill>
            <a:srgbClr val="002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1A894DC-EAFA-B761-0A6A-9491704433D6}"/>
              </a:ext>
            </a:extLst>
          </p:cNvPr>
          <p:cNvSpPr/>
          <p:nvPr/>
        </p:nvSpPr>
        <p:spPr>
          <a:xfrm>
            <a:off x="1244716" y="5446465"/>
            <a:ext cx="338328" cy="320040"/>
          </a:xfrm>
          <a:prstGeom prst="roundRect">
            <a:avLst/>
          </a:prstGeom>
          <a:solidFill>
            <a:srgbClr val="002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79DC951-0483-5485-8AB4-72810AD9E516}"/>
              </a:ext>
            </a:extLst>
          </p:cNvPr>
          <p:cNvSpPr/>
          <p:nvPr/>
        </p:nvSpPr>
        <p:spPr>
          <a:xfrm>
            <a:off x="2107368" y="3248536"/>
            <a:ext cx="338328" cy="320040"/>
          </a:xfrm>
          <a:prstGeom prst="roundRect">
            <a:avLst/>
          </a:prstGeom>
          <a:solidFill>
            <a:srgbClr val="002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9D6E6D0-FD76-4F76-AFD0-DD87E2F42201}"/>
              </a:ext>
            </a:extLst>
          </p:cNvPr>
          <p:cNvSpPr/>
          <p:nvPr/>
        </p:nvSpPr>
        <p:spPr>
          <a:xfrm>
            <a:off x="4965507" y="3429000"/>
            <a:ext cx="338328" cy="320040"/>
          </a:xfrm>
          <a:prstGeom prst="roundRect">
            <a:avLst/>
          </a:prstGeom>
          <a:solidFill>
            <a:srgbClr val="002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29599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EE8A0-B1BD-1C73-0BE0-CF108FC25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Connect motor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86B1D-05D6-6137-0681-D4A5108E6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1350" y="1825625"/>
            <a:ext cx="436245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Connect motor leads (Polarity does not matter, meaning blue and red can be connected either way) to pins 3 and 6 on the H-Bridge.</a:t>
            </a:r>
          </a:p>
          <a:p>
            <a:r>
              <a:rPr lang="en-US" dirty="0"/>
              <a:t>You can also place a folded piece of tape on the motor shaft if you would like to see which way and how fast the motor is spinning.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5AAD45-56D7-1949-FD88-E30A54A69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690688"/>
            <a:ext cx="33909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rectangular object with numbers&#10;&#10;Description automatically generated">
            <a:extLst>
              <a:ext uri="{FF2B5EF4-FFF2-40B4-BE49-F238E27FC236}">
                <a16:creationId xmlns:a16="http://schemas.microsoft.com/office/drawing/2014/main" id="{624D7750-1693-ABF7-8F90-94D42DF9B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1" y="2089096"/>
            <a:ext cx="1650475" cy="359878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66DAD4-7040-B7B0-6329-7DEFBF4ED199}"/>
              </a:ext>
            </a:extLst>
          </p:cNvPr>
          <p:cNvSpPr/>
          <p:nvPr/>
        </p:nvSpPr>
        <p:spPr>
          <a:xfrm>
            <a:off x="4792211" y="3163551"/>
            <a:ext cx="338328" cy="320040"/>
          </a:xfrm>
          <a:prstGeom prst="roundRect">
            <a:avLst/>
          </a:prstGeom>
          <a:solidFill>
            <a:srgbClr val="FFF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0818150-7907-B903-6FD8-27095CD8FC2C}"/>
              </a:ext>
            </a:extLst>
          </p:cNvPr>
          <p:cNvSpPr/>
          <p:nvPr/>
        </p:nvSpPr>
        <p:spPr>
          <a:xfrm>
            <a:off x="4792211" y="4319062"/>
            <a:ext cx="338328" cy="320040"/>
          </a:xfrm>
          <a:prstGeom prst="roundRect">
            <a:avLst/>
          </a:prstGeom>
          <a:solidFill>
            <a:srgbClr val="FFF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405176-C31C-A3AD-CE2A-C05921CB594E}"/>
              </a:ext>
            </a:extLst>
          </p:cNvPr>
          <p:cNvSpPr/>
          <p:nvPr/>
        </p:nvSpPr>
        <p:spPr>
          <a:xfrm>
            <a:off x="2071757" y="3728467"/>
            <a:ext cx="338328" cy="320040"/>
          </a:xfrm>
          <a:prstGeom prst="roundRect">
            <a:avLst/>
          </a:prstGeom>
          <a:solidFill>
            <a:srgbClr val="FFF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7EF84B-7269-2154-AE89-F09811D1D704}"/>
              </a:ext>
            </a:extLst>
          </p:cNvPr>
          <p:cNvSpPr/>
          <p:nvPr/>
        </p:nvSpPr>
        <p:spPr>
          <a:xfrm>
            <a:off x="2747321" y="4253098"/>
            <a:ext cx="338328" cy="320040"/>
          </a:xfrm>
          <a:prstGeom prst="roundRect">
            <a:avLst/>
          </a:prstGeom>
          <a:solidFill>
            <a:srgbClr val="FFF8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46245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4C8C-3AC8-8821-08E5-FDC549371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Driver VCC and Component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6DEBF-66FD-4E80-1A63-DECEE3207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2286" y="1413504"/>
            <a:ext cx="3749842" cy="527605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Connect pin 16 to the RED 5V power rail. This supplies a voltage for internal logic translation.</a:t>
            </a:r>
          </a:p>
          <a:p>
            <a:r>
              <a:rPr lang="en-US" dirty="0"/>
              <a:t>Connect pin 8 to the RED 5V power rail. This is your high-power motor line. For the demonstration we will load the motor under 5V. ALWAYS check motor and H-Bridge specifications before increasing the power of this pin. (The pin be supplied by a 36V potential relative to GND)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4047AA5-5E2E-85DA-68EF-18B29E199C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3" r="19883"/>
          <a:stretch/>
        </p:blipFill>
        <p:spPr bwMode="auto">
          <a:xfrm>
            <a:off x="838200" y="1690688"/>
            <a:ext cx="3405554" cy="448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rectangular object with numbers&#10;&#10;Description automatically generated">
            <a:extLst>
              <a:ext uri="{FF2B5EF4-FFF2-40B4-BE49-F238E27FC236}">
                <a16:creationId xmlns:a16="http://schemas.microsoft.com/office/drawing/2014/main" id="{ED4FF7D7-4B22-5E47-8D6D-737EBB400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220" y="1983481"/>
            <a:ext cx="1650475" cy="359878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8B1237-3291-5EA4-20AD-BD82100B46C0}"/>
              </a:ext>
            </a:extLst>
          </p:cNvPr>
          <p:cNvSpPr/>
          <p:nvPr/>
        </p:nvSpPr>
        <p:spPr>
          <a:xfrm>
            <a:off x="6629695" y="2256720"/>
            <a:ext cx="338328" cy="320040"/>
          </a:xfrm>
          <a:prstGeom prst="roundRect">
            <a:avLst/>
          </a:prstGeom>
          <a:solidFill>
            <a:srgbClr val="F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D518995-01C3-924E-80C8-CFD410D8BE5D}"/>
              </a:ext>
            </a:extLst>
          </p:cNvPr>
          <p:cNvSpPr/>
          <p:nvPr/>
        </p:nvSpPr>
        <p:spPr>
          <a:xfrm>
            <a:off x="4614245" y="4963590"/>
            <a:ext cx="338328" cy="320040"/>
          </a:xfrm>
          <a:prstGeom prst="roundRect">
            <a:avLst/>
          </a:prstGeom>
          <a:solidFill>
            <a:srgbClr val="F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A136A3C-E8EF-3D2E-F81D-168B0FDD38D7}"/>
              </a:ext>
            </a:extLst>
          </p:cNvPr>
          <p:cNvSpPr/>
          <p:nvPr/>
        </p:nvSpPr>
        <p:spPr>
          <a:xfrm>
            <a:off x="3301654" y="3462832"/>
            <a:ext cx="338328" cy="320040"/>
          </a:xfrm>
          <a:prstGeom prst="roundRect">
            <a:avLst/>
          </a:prstGeom>
          <a:solidFill>
            <a:srgbClr val="F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86ED287-46E3-87A6-1D12-B7C639F0C49A}"/>
              </a:ext>
            </a:extLst>
          </p:cNvPr>
          <p:cNvSpPr/>
          <p:nvPr/>
        </p:nvSpPr>
        <p:spPr>
          <a:xfrm>
            <a:off x="2914290" y="4248157"/>
            <a:ext cx="338328" cy="320040"/>
          </a:xfrm>
          <a:prstGeom prst="roundRect">
            <a:avLst/>
          </a:prstGeom>
          <a:solidFill>
            <a:srgbClr val="F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7ADA25A-2A56-979A-3A73-0087C29D4C73}"/>
              </a:ext>
            </a:extLst>
          </p:cNvPr>
          <p:cNvSpPr/>
          <p:nvPr/>
        </p:nvSpPr>
        <p:spPr>
          <a:xfrm>
            <a:off x="7593022" y="1413504"/>
            <a:ext cx="338328" cy="320040"/>
          </a:xfrm>
          <a:prstGeom prst="roundRect">
            <a:avLst/>
          </a:prstGeom>
          <a:solidFill>
            <a:srgbClr val="F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8363A4F-5B5F-7B13-D0C9-D9A34EACF397}"/>
              </a:ext>
            </a:extLst>
          </p:cNvPr>
          <p:cNvSpPr/>
          <p:nvPr/>
        </p:nvSpPr>
        <p:spPr>
          <a:xfrm>
            <a:off x="7593022" y="2736422"/>
            <a:ext cx="338328" cy="320040"/>
          </a:xfrm>
          <a:prstGeom prst="roundRect">
            <a:avLst/>
          </a:prstGeom>
          <a:solidFill>
            <a:srgbClr val="FC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4226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10C10-2483-1B23-1B1C-716185C7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Logic Table Actuator Pins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331AE-AB26-58BD-C9A7-76389A341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532" y="1825625"/>
            <a:ext cx="412326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Connect pins 2 and 7 of the H-Bridge to pins 13 and 12 of the UNO.</a:t>
            </a:r>
          </a:p>
          <a:p>
            <a:r>
              <a:rPr lang="en-US" dirty="0"/>
              <a:t>Bridge 2 -&gt; 13 UNO (Yellow Wire)</a:t>
            </a:r>
          </a:p>
          <a:p>
            <a:r>
              <a:rPr lang="en-US" dirty="0"/>
              <a:t>Bridge 7 -&gt; 12 UNO (Green Wire)</a:t>
            </a:r>
          </a:p>
          <a:p>
            <a:r>
              <a:rPr lang="en-US" dirty="0"/>
              <a:t>These pins actuate the H-Bridge according to the logic table to enable direction switching.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B2C960F-3EB4-D3CF-5108-95CA90A58A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5" r="34728"/>
          <a:stretch/>
        </p:blipFill>
        <p:spPr bwMode="auto">
          <a:xfrm>
            <a:off x="838200" y="1690688"/>
            <a:ext cx="315468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rectangular object with numbers&#10;&#10;Description automatically generated">
            <a:extLst>
              <a:ext uri="{FF2B5EF4-FFF2-40B4-BE49-F238E27FC236}">
                <a16:creationId xmlns:a16="http://schemas.microsoft.com/office/drawing/2014/main" id="{E1BD212F-8C98-730D-BAC5-3E87C2D8A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320" y="1983481"/>
            <a:ext cx="1650475" cy="359878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50F064-27D4-12D4-FCFF-BA461350EC06}"/>
              </a:ext>
            </a:extLst>
          </p:cNvPr>
          <p:cNvSpPr/>
          <p:nvPr/>
        </p:nvSpPr>
        <p:spPr>
          <a:xfrm>
            <a:off x="4297992" y="4582978"/>
            <a:ext cx="338328" cy="320040"/>
          </a:xfrm>
          <a:prstGeom prst="roundRect">
            <a:avLst/>
          </a:prstGeom>
          <a:solidFill>
            <a:srgbClr val="A1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8F08A3-1BB8-FA73-AB4D-1149A47D3487}"/>
              </a:ext>
            </a:extLst>
          </p:cNvPr>
          <p:cNvSpPr/>
          <p:nvPr/>
        </p:nvSpPr>
        <p:spPr>
          <a:xfrm>
            <a:off x="4295584" y="2665406"/>
            <a:ext cx="338328" cy="320040"/>
          </a:xfrm>
          <a:prstGeom prst="roundRect">
            <a:avLst/>
          </a:prstGeom>
          <a:solidFill>
            <a:srgbClr val="A1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1D39A5B-9DCB-8B50-AE2D-7792BC3D5E2D}"/>
              </a:ext>
            </a:extLst>
          </p:cNvPr>
          <p:cNvSpPr/>
          <p:nvPr/>
        </p:nvSpPr>
        <p:spPr>
          <a:xfrm>
            <a:off x="667832" y="3622852"/>
            <a:ext cx="338328" cy="320040"/>
          </a:xfrm>
          <a:prstGeom prst="roundRect">
            <a:avLst/>
          </a:prstGeom>
          <a:solidFill>
            <a:srgbClr val="A1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0B999AC-35AD-4299-209D-B4E8DBB6476A}"/>
              </a:ext>
            </a:extLst>
          </p:cNvPr>
          <p:cNvSpPr/>
          <p:nvPr/>
        </p:nvSpPr>
        <p:spPr>
          <a:xfrm>
            <a:off x="533088" y="4422958"/>
            <a:ext cx="338328" cy="320040"/>
          </a:xfrm>
          <a:prstGeom prst="roundRect">
            <a:avLst/>
          </a:prstGeom>
          <a:solidFill>
            <a:srgbClr val="A1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CB6EB8B0-E8D6-4ED8-A7EB-33AEEB9FE48B}"/>
              </a:ext>
            </a:extLst>
          </p:cNvPr>
          <p:cNvSpPr/>
          <p:nvPr/>
        </p:nvSpPr>
        <p:spPr>
          <a:xfrm>
            <a:off x="1371981" y="4462469"/>
            <a:ext cx="285750" cy="320040"/>
          </a:xfrm>
          <a:prstGeom prst="donut">
            <a:avLst>
              <a:gd name="adj" fmla="val 9724"/>
            </a:avLst>
          </a:prstGeom>
          <a:solidFill>
            <a:srgbClr val="A1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Donut 10">
            <a:extLst>
              <a:ext uri="{FF2B5EF4-FFF2-40B4-BE49-F238E27FC236}">
                <a16:creationId xmlns:a16="http://schemas.microsoft.com/office/drawing/2014/main" id="{72AE7814-797E-1193-1DF1-61DD59F2E25F}"/>
              </a:ext>
            </a:extLst>
          </p:cNvPr>
          <p:cNvSpPr/>
          <p:nvPr/>
        </p:nvSpPr>
        <p:spPr>
          <a:xfrm>
            <a:off x="1381641" y="3881091"/>
            <a:ext cx="285750" cy="320040"/>
          </a:xfrm>
          <a:prstGeom prst="donut">
            <a:avLst>
              <a:gd name="adj" fmla="val 9724"/>
            </a:avLst>
          </a:prstGeom>
          <a:solidFill>
            <a:srgbClr val="A1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429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F8E1E-5BA6-B3CF-BBBA-7078FB7B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PWM for Enable Pin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7FA62-4369-9EB4-E61F-98BBF4433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2008" y="1825625"/>
            <a:ext cx="439179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Connect pin 1 of the H-Bridge to pin ~11 of the UNO. (Blue Wire)</a:t>
            </a:r>
          </a:p>
          <a:p>
            <a:r>
              <a:rPr lang="en-US" dirty="0"/>
              <a:t>PWM enables and disables the Enable Pin to actuate the Logic Table once again, however, when the PWM is low the motor coasts while high it drives. This causes a speed change based on Duty Cycle.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BF0F46B-18E2-846C-5BAB-798D5ADB8C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9" r="32283"/>
          <a:stretch/>
        </p:blipFill>
        <p:spPr bwMode="auto">
          <a:xfrm>
            <a:off x="838200" y="1690688"/>
            <a:ext cx="3245476" cy="449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rectangular object with numbers&#10;&#10;Description automatically generated">
            <a:extLst>
              <a:ext uri="{FF2B5EF4-FFF2-40B4-BE49-F238E27FC236}">
                <a16:creationId xmlns:a16="http://schemas.microsoft.com/office/drawing/2014/main" id="{A842ED9A-E4CE-CA11-7FD8-CBEE87394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205" y="2137292"/>
            <a:ext cx="1650475" cy="359878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985CEA3-EBB3-61BB-EB85-096506BC8669}"/>
              </a:ext>
            </a:extLst>
          </p:cNvPr>
          <p:cNvSpPr/>
          <p:nvPr/>
        </p:nvSpPr>
        <p:spPr>
          <a:xfrm>
            <a:off x="4634877" y="2440323"/>
            <a:ext cx="338328" cy="320040"/>
          </a:xfrm>
          <a:prstGeom prst="roundRect">
            <a:avLst/>
          </a:prstGeom>
          <a:solidFill>
            <a:srgbClr val="A1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40757D-2428-42C6-94F6-50886DDB1FDF}"/>
              </a:ext>
            </a:extLst>
          </p:cNvPr>
          <p:cNvSpPr/>
          <p:nvPr/>
        </p:nvSpPr>
        <p:spPr>
          <a:xfrm>
            <a:off x="747036" y="3936683"/>
            <a:ext cx="338328" cy="320040"/>
          </a:xfrm>
          <a:prstGeom prst="roundRect">
            <a:avLst/>
          </a:prstGeom>
          <a:solidFill>
            <a:srgbClr val="A1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A76A2534-A721-2381-FD48-15186C66A682}"/>
              </a:ext>
            </a:extLst>
          </p:cNvPr>
          <p:cNvSpPr/>
          <p:nvPr/>
        </p:nvSpPr>
        <p:spPr>
          <a:xfrm>
            <a:off x="1538396" y="3915320"/>
            <a:ext cx="285750" cy="320040"/>
          </a:xfrm>
          <a:prstGeom prst="donut">
            <a:avLst>
              <a:gd name="adj" fmla="val 9724"/>
            </a:avLst>
          </a:prstGeom>
          <a:solidFill>
            <a:srgbClr val="A100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271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1573</Words>
  <Application>Microsoft Macintosh PowerPoint</Application>
  <PresentationFormat>Widescreen</PresentationFormat>
  <Paragraphs>160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Google Sans</vt:lpstr>
      <vt:lpstr>Aptos</vt:lpstr>
      <vt:lpstr>Aptos Display</vt:lpstr>
      <vt:lpstr>Arial</vt:lpstr>
      <vt:lpstr>Calibri</vt:lpstr>
      <vt:lpstr>Office Theme</vt:lpstr>
      <vt:lpstr>Motor Speed Indicator Construction Guide</vt:lpstr>
      <vt:lpstr>Step 1: Familiarize yourself with the sections</vt:lpstr>
      <vt:lpstr>Step 2: Insert H-Bridge chip</vt:lpstr>
      <vt:lpstr>Step 3: Ground and Power</vt:lpstr>
      <vt:lpstr>Step 4: H-Bridge Sink</vt:lpstr>
      <vt:lpstr>Step 5: Connect motor</vt:lpstr>
      <vt:lpstr>Step 6: Driver VCC and Component Power</vt:lpstr>
      <vt:lpstr>Step 7: Logic Table Actuator Pins</vt:lpstr>
      <vt:lpstr>Step 8: PWM for Enable Pin</vt:lpstr>
      <vt:lpstr>Step 9: Resistors and LEDs</vt:lpstr>
      <vt:lpstr>Step 10: Connect LEDs to UNO</vt:lpstr>
      <vt:lpstr>Programming</vt:lpstr>
      <vt:lpstr>Steps for setting up</vt:lpstr>
      <vt:lpstr>Continued…</vt:lpstr>
      <vt:lpstr>Step 1: Programming</vt:lpstr>
      <vt:lpstr>PowerPoint Presentation</vt:lpstr>
      <vt:lpstr>PowerPoint Presentation</vt:lpstr>
      <vt:lpstr>PowerPoint Presentation</vt:lpstr>
      <vt:lpstr>PowerPoint Presentation</vt:lpstr>
      <vt:lpstr>Lastly, make sure to test the program once everything is confirmed in the right locations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Fikes</dc:creator>
  <cp:lastModifiedBy>Nathan Fikes</cp:lastModifiedBy>
  <cp:revision>47</cp:revision>
  <cp:lastPrinted>2024-10-07T23:12:30Z</cp:lastPrinted>
  <dcterms:created xsi:type="dcterms:W3CDTF">2024-10-07T21:27:55Z</dcterms:created>
  <dcterms:modified xsi:type="dcterms:W3CDTF">2024-10-07T23:54:23Z</dcterms:modified>
</cp:coreProperties>
</file>